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 Bold" charset="1" panose="020F0502020204030203"/>
      <p:regular r:id="rId10"/>
    </p:embeddedFont>
    <p:embeddedFont>
      <p:font typeface="Lato Bold Bold" charset="1" panose="020F0502020204030203"/>
      <p:regular r:id="rId11"/>
    </p:embeddedFont>
    <p:embeddedFont>
      <p:font typeface="Lato Bold Italics" charset="1" panose="020F0502020204030203"/>
      <p:regular r:id="rId12"/>
    </p:embeddedFont>
    <p:embeddedFont>
      <p:font typeface="Lato Bold Bold Italics" charset="1" panose="020F05020202040302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1516062"/>
            <a:ext cx="9123979" cy="721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Lato Bold Bold"/>
              </a:rPr>
              <a:t>ACTIVIDAD 3</a:t>
            </a:r>
          </a:p>
          <a:p>
            <a:pPr algn="ctr">
              <a:lnSpc>
                <a:spcPts val="5199"/>
              </a:lnSpc>
            </a:pPr>
          </a:p>
          <a:p>
            <a:pPr algn="ctr">
              <a:lnSpc>
                <a:spcPts val="5199"/>
              </a:lnSpc>
            </a:pPr>
          </a:p>
          <a:p>
            <a:pPr algn="ctr">
              <a:lnSpc>
                <a:spcPts val="5199"/>
              </a:lnSpc>
            </a:pPr>
          </a:p>
          <a:p>
            <a:pPr algn="ctr">
              <a:lnSpc>
                <a:spcPts val="5199"/>
              </a:lnSpc>
            </a:pPr>
          </a:p>
          <a:p>
            <a:pPr algn="ctr">
              <a:lnSpc>
                <a:spcPts val="5199"/>
              </a:lnSpc>
            </a:pPr>
          </a:p>
          <a:p>
            <a:pPr algn="ctr">
              <a:lnSpc>
                <a:spcPts val="5199"/>
              </a:lnSpc>
            </a:pPr>
          </a:p>
          <a:p>
            <a:pPr algn="ctr">
              <a:lnSpc>
                <a:spcPts val="5199"/>
              </a:lnSpc>
            </a:pPr>
          </a:p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Lato Bold Bold"/>
              </a:rPr>
              <a:t>JOHN SCHNEIDER MIRA RIVERA</a:t>
            </a:r>
          </a:p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Lato Bold Bold"/>
              </a:rPr>
              <a:t>SAMUEL MATEO GARCIA BLANDÓN</a:t>
            </a:r>
          </a:p>
          <a:p>
            <a:pPr algn="ctr" marL="0" indent="0" lvl="0">
              <a:lnSpc>
                <a:spcPts val="5199"/>
              </a:lnSpc>
            </a:pPr>
            <a:r>
              <a:rPr lang="en-US" sz="3999">
                <a:solidFill>
                  <a:srgbClr val="000000"/>
                </a:solidFill>
                <a:latin typeface="Lato Bold Bold"/>
              </a:rPr>
              <a:t>XI-9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879303"/>
            <a:ext cx="9123979" cy="44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3"/>
              </a:lnSpc>
            </a:pPr>
            <a:r>
              <a:rPr lang="en-US" sz="3433">
                <a:solidFill>
                  <a:srgbClr val="000000"/>
                </a:solidFill>
                <a:latin typeface="Lato Bold"/>
              </a:rPr>
              <a:t>2. IDENTIFICAR VARIABLES DE SEGMENTACIÓN: DETERMINAR LAS VARIABLES DEMOGRÁFICAS, PSICOGRÁFICAS, GEOGRÁFICAS Y CONDUCTUALES RELEVANTES PARA EL MERCADO OBJETIVO. ESTAS VARIABLES DEPENDERÁN DE LA INDUSTRIA Y EL PRODUCTO O SERVICIO OFRECIDO.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879303"/>
            <a:ext cx="9123979" cy="44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3"/>
              </a:lnSpc>
            </a:pPr>
            <a:r>
              <a:rPr lang="en-US" sz="3433">
                <a:solidFill>
                  <a:srgbClr val="000000"/>
                </a:solidFill>
                <a:latin typeface="Lato Bold"/>
              </a:rPr>
              <a:t>3. RECOPILAR Y ANALIZAR DATOS: RECOLECTAR DATOS DE MERCADO A TRAVÉS DE FUENTES PRIMARIAS Y SECUNDARIAS, COMO ENCUESTAS, ESTUDIOS DE MERCADO Y ANÁLISIS DE BASES DE DATOS. ANALIZAR ESTOS DATOS PARA IDENTIFICAR PATRONES Y SEGMENTOS POTENCIALES.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879303"/>
            <a:ext cx="9123979" cy="44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63"/>
              </a:lnSpc>
            </a:pPr>
            <a:r>
              <a:rPr lang="en-US" sz="3433">
                <a:solidFill>
                  <a:srgbClr val="000000"/>
                </a:solidFill>
                <a:latin typeface="Lato Bold"/>
              </a:rPr>
              <a:t>4. SEGMENTAR EL MERCADO: DIVIDIR EL MERCADO EN SEGMENTOS HOMOGÉNEOS BASADOS EN LAS VARIABLES DE SEGMENTACIÓN IDENTIFICADAS. CADA SEGMENTO DEBE SER LO SUFICIENTEMENTE GRANDE Y RENTABLE COMO PARA JUSTIFICAR ESFUERZOS DE MARKETING DIRIGIDOS.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964180"/>
            <a:ext cx="9123979" cy="433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Lato Bold"/>
              </a:rPr>
              <a:t>5. PERFILAR A LOS SEGMENTOS: DESARROLLAR PERFILES DETALLADOS DE CADA SEGMENTO, DESCRIBIENDO LAS CARACTERÍSTICAS DEMOGRÁFICAS, PSICOGRÁFICAS Y DE COMPORTAMIENTO DISTINTIVAS DE CADA UNO. ESTO AYUDARÁ A COMPRENDER MEJOR LAS NECESIDADES Y PREFERENCIAS DE CADA SEGMENTO.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3094463"/>
            <a:ext cx="9123979" cy="405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37"/>
              </a:lnSpc>
            </a:pPr>
            <a:r>
              <a:rPr lang="en-US" sz="3567">
                <a:solidFill>
                  <a:srgbClr val="000000"/>
                </a:solidFill>
                <a:latin typeface="Lato Bold"/>
              </a:rPr>
              <a:t>6. SELECCIONAR LOS SEGMENTOS OBJETIVO: EVALUAR Y SELECCIONAR LOS SEGMENTOS MÁS ATRACTIVOS Y VIABLES PARA ENFOCAR LOS ESFUERZOS DE MARKETING. ESTOS SEGMENTOS DEBEN TENER EL POTENCIAL DE GENERAR UN RETORNO DE INVERSIÓN POSITIVO.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964180"/>
            <a:ext cx="9123979" cy="433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</a:pPr>
            <a:r>
              <a:rPr lang="en-US" sz="3300">
                <a:solidFill>
                  <a:srgbClr val="000000"/>
                </a:solidFill>
                <a:latin typeface="Lato Bold"/>
              </a:rPr>
              <a:t>7. DESARROLLAR ESTRATEGIAS DE MARKETING ESPECÍFICAS: ADAPTAR LAS ESTRATEGIAS DE MARKETING, MENSAJES, CANALES Y TÁCTICAS A CADA SEGMENTO OBJETIVO. PERSONALIZAR LOS PRODUCTOS, SERVICIOS Y COMUNICACIONES PARA SATISFACER LAS NECESIDADES Y DESEOS DE CADA SEGMENTO.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3068107"/>
            <a:ext cx="9123979" cy="411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6"/>
              </a:lnSpc>
            </a:pPr>
            <a:r>
              <a:rPr lang="en-US" sz="3166">
                <a:solidFill>
                  <a:srgbClr val="000000"/>
                </a:solidFill>
                <a:latin typeface="Lato Bold"/>
              </a:rPr>
              <a:t>8. IMPLEMENTAR Y MONITOREAR: LANZAR LAS CAMPAÑAS DE MARKETING DIRIGIDAS A CADA SEGMENTO Y REALIZAR UN SEGUIMIENTO DE LOS RESULTADOS. MONITOREAR Y EVALUAR CONTINUAMENTE EL DESEMPEÑO DE LAS ESTRATEGIAS DE SEGMENTACIÓN, REALIZAR AJUSTES Y OPTIMIZAR LAS ACCIONES SEGÚN SEA NECESARIO.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608389"/>
            <a:ext cx="9123979" cy="503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2769">
                <a:solidFill>
                  <a:srgbClr val="000000"/>
                </a:solidFill>
                <a:latin typeface="Lato Bold"/>
              </a:rPr>
              <a:t>ES UN PROCESO MEDIANTE EL CUAL SE DIVIDE UN MERCADO EN GRUPOS MÁS PEQUEÑOS Y HOMOGÉNEOS, CONOCIDOS COMO SEGMENTOS, CON EL OBJETIVO DE IDENTIFICAR CARACTERÍSTICAS COMUNES ENTRE LOS CONSUMIDORES Y PODER DESARROLLAR ESTRATEGIAS DE MARKETING MÁS EFECTIVAS. ESTA SEGMENTACIÓN SE UTILIZA PARA COMPRENDER MEJOR LAS NECESIDADES, DESEOS Y COMPORTAMIENTOS DE LOS CLIENTES, Y ASÍ ADAPTAR LOS PRODUCTOS, MENSAJES Y CANALES DE MARKETING DE MANERA MÁS PRECISA.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96362" y="1382339"/>
            <a:ext cx="620583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6">
                <a:solidFill>
                  <a:srgbClr val="000000"/>
                </a:solidFill>
                <a:latin typeface="Lato Bold Bold"/>
              </a:rPr>
              <a:t>SEGMENTACIÓN DE MERCADOS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22943" y="429611"/>
            <a:ext cx="10698188" cy="9427779"/>
          </a:xfrm>
          <a:custGeom>
            <a:avLst/>
            <a:gdLst/>
            <a:ahLst/>
            <a:cxnLst/>
            <a:rect r="r" b="b" t="t" l="l"/>
            <a:pathLst>
              <a:path h="9427779" w="10698188">
                <a:moveTo>
                  <a:pt x="0" y="0"/>
                </a:moveTo>
                <a:lnTo>
                  <a:pt x="10698188" y="0"/>
                </a:lnTo>
                <a:lnTo>
                  <a:pt x="10698188" y="9427778"/>
                </a:lnTo>
                <a:lnTo>
                  <a:pt x="0" y="9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37" y="1828800"/>
            <a:ext cx="18031926" cy="7826184"/>
            <a:chOff x="0" y="0"/>
            <a:chExt cx="4077741" cy="1769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7741" cy="1769814"/>
            </a:xfrm>
            <a:custGeom>
              <a:avLst/>
              <a:gdLst/>
              <a:ahLst/>
              <a:cxnLst/>
              <a:rect r="r" b="b" t="t" l="l"/>
              <a:pathLst>
                <a:path h="1769814" w="4077741">
                  <a:moveTo>
                    <a:pt x="0" y="0"/>
                  </a:moveTo>
                  <a:lnTo>
                    <a:pt x="0" y="1769814"/>
                  </a:lnTo>
                  <a:lnTo>
                    <a:pt x="4077741" y="1769814"/>
                  </a:lnTo>
                  <a:lnTo>
                    <a:pt x="4077741" y="0"/>
                  </a:lnTo>
                  <a:lnTo>
                    <a:pt x="0" y="0"/>
                  </a:lnTo>
                  <a:close/>
                  <a:moveTo>
                    <a:pt x="4016781" y="1708854"/>
                  </a:moveTo>
                  <a:lnTo>
                    <a:pt x="59690" y="1708854"/>
                  </a:lnTo>
                  <a:lnTo>
                    <a:pt x="59690" y="59690"/>
                  </a:lnTo>
                  <a:lnTo>
                    <a:pt x="4016781" y="59690"/>
                  </a:lnTo>
                  <a:lnTo>
                    <a:pt x="4016781" y="17088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922943" y="219075"/>
            <a:ext cx="1019408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sz="3500" spc="112">
                <a:solidFill>
                  <a:srgbClr val="000000"/>
                </a:solidFill>
                <a:latin typeface="Lato Bold Bold"/>
              </a:rPr>
              <a:t>LAS PARTES COMPONENTES DE LA SEGMENTACIÓN DE MERCADOS SON LAS SIGUIENTES: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8834" y="2098675"/>
            <a:ext cx="17470332" cy="818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Lato Bold Bold"/>
              </a:rPr>
              <a:t>1.</a:t>
            </a:r>
            <a:r>
              <a:rPr lang="en-US" sz="2500">
                <a:solidFill>
                  <a:srgbClr val="000000"/>
                </a:solidFill>
                <a:latin typeface="Lato Bold"/>
              </a:rPr>
              <a:t> IDENTIFICACIÓN DEL MERCADO OBJETIVO: ES NECESARIO DEFINIR CUÁL ES EL MERCADO OBJETIVO AL QUE SE DIRIGIRÁN LAS ESTRATEGIAS DE MARKETING. ESTO IMPLICA TENER CLARIDAD SOBRE QUÉ GRUPO DE CONSUMIDORES SE QUIERE ALCANZAR Y CÓMO SE AJUSTA A LOS OBJETIVOS DE LA EMPRESA.</a:t>
            </a:r>
          </a:p>
          <a:p>
            <a:pPr algn="ctr" marL="0" indent="0" lvl="0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Lato Bold Bold"/>
              </a:rPr>
              <a:t>2.</a:t>
            </a:r>
            <a:r>
              <a:rPr lang="en-US" sz="2500">
                <a:solidFill>
                  <a:srgbClr val="000000"/>
                </a:solidFill>
                <a:latin typeface="Lato Bold"/>
              </a:rPr>
              <a:t> RECOPILACIÓN DE DATOS DEMOGRÁFICOS: SE RECOLECTAN DATOS SOBRE LA EDAD, GÉNERO, INGRESOS, NIVEL EDUCATIVO Y OTRAS CARACTERÍSTICAS DEMOGRÁFICAS DE LOS CONSUMIDORES POTENCIALES. ESTOS DATOS AYUDAN A IDENTIFICAR SEGMENTOS ESPECÍFICOS DENTRO DEL MERCADO.</a:t>
            </a:r>
          </a:p>
          <a:p>
            <a:pPr algn="ctr" marL="0" indent="0" lvl="0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Lato Bold Bold"/>
              </a:rPr>
              <a:t>3.</a:t>
            </a:r>
            <a:r>
              <a:rPr lang="en-US" sz="2500">
                <a:solidFill>
                  <a:srgbClr val="000000"/>
                </a:solidFill>
                <a:latin typeface="Lato Bold"/>
              </a:rPr>
              <a:t> ANÁLISIS PSICOGRÁFICO: SE ANALIZAN LOS ASPECTOS PSICOLÓGICOS Y SOCIOLÓGICOS DE LOS CONSUMIDORES, COMO SUS VALORES, PERSONALIDAD, ESTILO DE VIDA Y COMPORTAMIENTO DE COMPRA. ESTE ANÁLISIS PROPORCIONA INFORMACIÓN VALIOSA SOBRE LOS MOTIVADORES Y LAS PREFERENCIAS DE LOS CONSUMIDORES.</a:t>
            </a:r>
          </a:p>
          <a:p>
            <a:pPr algn="ctr" marL="0" indent="0" lvl="0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Lato Bold Bold"/>
              </a:rPr>
              <a:t>4.</a:t>
            </a:r>
            <a:r>
              <a:rPr lang="en-US" sz="2500">
                <a:solidFill>
                  <a:srgbClr val="000000"/>
                </a:solidFill>
                <a:latin typeface="Lato Bold"/>
              </a:rPr>
              <a:t> SEGMENTACIÓN GEOGRÁFICA: SE DIVIDE EL MERCADO SEGÚN LA UBICACIÓN GEOGRÁFICA, YA SEA A NIVEL DE PAÍS, REGIÓN, CIUDAD O INCLUSO VECINDARIO. ESTO ES ESPECIALMENTE RELEVANTE CUANDO SE CONSIDERAN DIFERENCIAS CULTURALES Y ECONÓMICAS ENTRE DISTINTAS ÁREAS GEOGRÁFICAS.</a:t>
            </a:r>
          </a:p>
          <a:p>
            <a:pPr algn="ctr" marL="0" indent="0" lvl="0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Lato Bold Bold"/>
              </a:rPr>
              <a:t>5. </a:t>
            </a:r>
            <a:r>
              <a:rPr lang="en-US" sz="2500">
                <a:solidFill>
                  <a:srgbClr val="000000"/>
                </a:solidFill>
                <a:latin typeface="Lato Bold"/>
              </a:rPr>
              <a:t>SEGMENTACIÓN CONDUCTUAL: SE CONSIDERAN LOS COMPORTAMIENTOS Y PATRONES DE COMPRA DE LOS CONSUMIDORES, COMO LA FRECUENCIA DE COMPRA, LA LEALTAD A LA MARCA, LA ACTITUD HACIA EL PRODUCTO Y EL GRADO DE USO. ESTO PERMITE IDENTIFICAR SEGMENTOS BASADOS EN LA FORMA EN QUE LOS CONSUMIDORES INTERACTÚAN CON LOS PRODUCTOS O SERVICIOS.</a:t>
            </a:r>
          </a:p>
          <a:p>
            <a:pPr algn="ctr" marL="0" indent="0" lvl="0">
              <a:lnSpc>
                <a:spcPts val="3250"/>
              </a:lnSpc>
            </a:pPr>
          </a:p>
          <a:p>
            <a:pPr algn="ctr" marL="0" indent="0" lvl="0">
              <a:lnSpc>
                <a:spcPts val="3250"/>
              </a:lnSpc>
            </a:pPr>
          </a:p>
          <a:p>
            <a:pPr algn="ctr" marL="0" indent="0" lvl="0">
              <a:lnSpc>
                <a:spcPts val="32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608389"/>
            <a:ext cx="9123979" cy="503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2769">
                <a:solidFill>
                  <a:srgbClr val="000000"/>
                </a:solidFill>
                <a:latin typeface="Lato Bold"/>
              </a:rPr>
              <a:t>LA PLATAFORMA OFRECE UNA AMPLIA VARIEDAD DE HERRAMIENTAS Y OPCIONES DE SEGMENTACIÓN PARA LOS ANUNCIANTES. FACEBOOK PERMITE SEGMENTAR ANUNCIOS SEGÚN DATOS DEMOGRÁFICOS, INTERESES, COMPORTAMIENTO EN LÍNEA, UBICACIÓN GEOGRÁFICA Y MÁS. LOS ANUNCIANTES PUEDEN SELECCIONAR CRITERIOS ESPECÍFICOS PARA MOSTRAR SUS ANUNCIOS A PERSONAS QUE SE AJUSTEN A ESOS SEGMENTOS, LO QUE LES PERMITE LLEGAR DE MANERA MÁS EFECTIVA A SU MERCADO OBJETIVO.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0718" y="1238637"/>
            <a:ext cx="1346656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6">
                <a:solidFill>
                  <a:srgbClr val="000000"/>
                </a:solidFill>
                <a:latin typeface="Lato Bold Bold"/>
              </a:rPr>
              <a:t>COMO FUNCIONA LA SEGMENTACIÓN DE MERCADOS EN FACEBOOK.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894114"/>
            <a:ext cx="9123979" cy="447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5"/>
              </a:lnSpc>
            </a:pPr>
            <a:r>
              <a:rPr lang="en-US" sz="2766">
                <a:solidFill>
                  <a:srgbClr val="000000"/>
                </a:solidFill>
                <a:latin typeface="Lato Bold"/>
              </a:rPr>
              <a:t>LA SEGMENTACIÓN DE MERCADOS EN SU MODALIDAD PUEDE SERVIR PARA ADAPTAR LOS CONTENIDOS EDUCATIVOS Y LAS ESTRATEGIAS DE ENSEÑANZA A LAS NECESIDADES Y CARACTERÍSTICAS DE LOS ESTUDIANTES. AL IDENTIFICAR SEGMENTOS ESPECÍFICOS DENTRO DEL GRUPO DE ESTUDIANTES, LOS PROFESORES PPOR EJEMPLO PUEDEN PERSONALIZAR EL ENFOQUE PEDAGÓGICO, EL RITMO DE APRENDIZAJE Y LOS MATERIALES DIDÁCTICOS PARA OPTIMIZAR LA EXPERIENCIA EDUCATIVA.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574" y="1019175"/>
            <a:ext cx="180528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6">
                <a:solidFill>
                  <a:srgbClr val="000000"/>
                </a:solidFill>
                <a:latin typeface="Lato Bold Bold"/>
              </a:rPr>
              <a:t>PARA QUE SERVIRÍA LA SEGMENTACIÓN DE MERCADOS EN SU MODALIDAD DE FORMACIÓN.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379789"/>
            <a:ext cx="9123979" cy="548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2769">
                <a:solidFill>
                  <a:srgbClr val="000000"/>
                </a:solidFill>
                <a:latin typeface="Lato Bold"/>
              </a:rPr>
              <a:t>EN EL CONTEXTO DE UN COLEGIO, LA SEGMENTACIÓN DE MERCADOS PODRÍA UTILIZARSE PARA IDENTIFICAR LAS NECESIDADES, INTERESES Y CARACTERÍSTICAS DE LOS PADRES Y ESTUDIANTES. ESTO PERMITIRÍA DESARROLLAR ESTRATEGIAS DE COMUNICACIÓN Y MARKETING MÁS EFECTIVAS, COMO LA PROMOCIÓN DE ACTIVIDADES EXTRACURRICULARES ESPECÍFICAS, LA ADAPTACIÓN DE LOS PROGRAMAS DE ESTUDIOS A LOS DIFERENTES ESTILOS DE APRENDIZAJE, O LA PERSONALIZACIÓN DE LOS SERVICIOS Y ACTIVIDADES COMPLEMENTARIAS.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9219" y="1535981"/>
            <a:ext cx="1340956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6">
                <a:solidFill>
                  <a:srgbClr val="000000"/>
                </a:solidFill>
                <a:latin typeface="Lato Bold Bold"/>
              </a:rPr>
              <a:t>PARA QUE SERVIRÍA LA SEGMENTACIÓN DE MERCADOS AL COLEGIO.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555875"/>
            <a:ext cx="9123979" cy="513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9"/>
              </a:lnSpc>
            </a:pPr>
            <a:r>
              <a:rPr lang="en-US" sz="3499">
                <a:solidFill>
                  <a:srgbClr val="000000"/>
                </a:solidFill>
                <a:latin typeface="Lato Bold"/>
              </a:rPr>
              <a:t>PARA AL MOMENTO DE TENER UN NEGOCIO, POR EJEMPLO ,ABARCAR A TODO EL PÚBLICO DE CUALQUIER LUGAR  Y ASÍ, PODER EXPANDER EL NEGOCIO. DE ESTA MANERA ENTENDEMOS MÁS, COMO LLEGAR A CIERTOS SECTORES DE USUARIOS Y PODER VENDERLES DE ACUERDO A SUS NECESIDADES, DESEOS Y EXIGENCIAS.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6">
                <a:solidFill>
                  <a:srgbClr val="000000"/>
                </a:solidFill>
                <a:latin typeface="Lato Bold Bold"/>
              </a:rPr>
              <a:t>PARTICULARMENTE A USTED PARA QUE LE SERVIRÍA LA SEGMENTACIÓN DE MERCADOS.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669977"/>
            <a:ext cx="9123979" cy="489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9"/>
              </a:lnSpc>
            </a:pPr>
            <a:r>
              <a:rPr lang="en-US" sz="4968">
                <a:solidFill>
                  <a:srgbClr val="000000"/>
                </a:solidFill>
                <a:latin typeface="Lato Bold"/>
              </a:rPr>
              <a:t>A CONTINUACIÓN, PRESENTAMOS UN PASO A PASO GENERAL PARA IMPLEMENTAR LA SEGMENTACIÓN DE MERCADOS: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6518">
            <a:off x="404840" y="5863"/>
            <a:ext cx="16640120" cy="10275274"/>
          </a:xfrm>
          <a:custGeom>
            <a:avLst/>
            <a:gdLst/>
            <a:ahLst/>
            <a:cxnLst/>
            <a:rect r="r" b="b" t="t" l="l"/>
            <a:pathLst>
              <a:path h="10275274" w="16640120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2011" y="2985773"/>
            <a:ext cx="9123979" cy="426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10"/>
              </a:lnSpc>
            </a:pPr>
            <a:r>
              <a:rPr lang="en-US" sz="3700">
                <a:solidFill>
                  <a:srgbClr val="000000"/>
                </a:solidFill>
                <a:latin typeface="Lato Bold"/>
              </a:rPr>
              <a:t>1. DEFINIR LOS OBJETIVOS: ESTABLECER LOS OBJETIVOS DE MARKETING QUE SE DESEAN LOGRAR CON LA SEGMENTACIÓN, COMO AUMENTAR LA CUOTA DE MERCADO, MEJORAR LA RETENCIÓN DE CLIENTES O AUMENTAR LA SATISFACCIÓN DEL CLIENTE.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DAFk-Es0hUQ</dc:identifier>
  <dcterms:modified xsi:type="dcterms:W3CDTF">2011-08-01T06:04:30Z</dcterms:modified>
  <cp:revision>1</cp:revision>
  <dc:title>La segmentación de mercados es un proceso mediante el cual se divide un mercado en grupos más pequeños y homogéneos, conocidos como segmentos, con el objetivo de identificar características comunes entre los consumidores y poder desarrol... - Presentación</dc:title>
</cp:coreProperties>
</file>